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4"/>
    <p:restoredTop sz="94637"/>
  </p:normalViewPr>
  <p:slideViewPr>
    <p:cSldViewPr snapToGrid="0">
      <p:cViewPr varScale="1">
        <p:scale>
          <a:sx n="110" d="100"/>
          <a:sy n="110" d="100"/>
        </p:scale>
        <p:origin x="176" y="408"/>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3133896"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 PERFORMANCE</a:t>
            </a:r>
            <a:endParaRPr dirty="0"/>
          </a:p>
        </p:txBody>
      </p:sp>
      <p:sp>
        <p:nvSpPr>
          <p:cNvPr id="238" name="Google Shape;238;p38"/>
          <p:cNvSpPr txBox="1"/>
          <p:nvPr/>
        </p:nvSpPr>
        <p:spPr>
          <a:xfrm>
            <a:off x="3775115" y="1351961"/>
            <a:ext cx="4190325" cy="1350598"/>
          </a:xfrm>
          <a:prstGeom prst="rect">
            <a:avLst/>
          </a:prstGeom>
          <a:noFill/>
          <a:ln>
            <a:noFill/>
          </a:ln>
        </p:spPr>
        <p:txBody>
          <a:bodyPr spcFirstLastPara="1" wrap="square" lIns="91425" tIns="91425" rIns="91425" bIns="91425" anchor="t" anchorCtr="0">
            <a:noAutofit/>
          </a:bodyPr>
          <a:lstStyle/>
          <a:p>
            <a:pPr lvl="0"/>
            <a:r>
              <a:rPr lang="en" sz="1100" dirty="0">
                <a:solidFill>
                  <a:schemeClr val="dk1"/>
                </a:solidFill>
                <a:latin typeface="Roboto Condensed Light"/>
                <a:ea typeface="Roboto Condensed Light"/>
                <a:cs typeface="Roboto Condensed Light"/>
                <a:sym typeface="Roboto Condensed Light"/>
              </a:rPr>
              <a:t>Wide range of votes especially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median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NUMBER OF VOTES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5DA0079D-2120-2D4E-A0E1-B45FF933D678}"/>
              </a:ext>
            </a:extLst>
          </p:cNvPr>
          <p:cNvPicPr>
            <a:picLocks noChangeAspect="1"/>
          </p:cNvPicPr>
          <p:nvPr/>
        </p:nvPicPr>
        <p:blipFill>
          <a:blip r:embed="rId3"/>
          <a:stretch>
            <a:fillRect/>
          </a:stretch>
        </p:blipFill>
        <p:spPr>
          <a:xfrm>
            <a:off x="491324" y="142956"/>
            <a:ext cx="2518410" cy="2312188"/>
          </a:xfrm>
          <a:prstGeom prst="rect">
            <a:avLst/>
          </a:prstGeom>
        </p:spPr>
      </p:pic>
      <p:pic>
        <p:nvPicPr>
          <p:cNvPr id="4" name="Picture 3">
            <a:extLst>
              <a:ext uri="{FF2B5EF4-FFF2-40B4-BE49-F238E27FC236}">
                <a16:creationId xmlns:a16="http://schemas.microsoft.com/office/drawing/2014/main" id="{DB92ED58-E650-9646-876B-EED0196C16ED}"/>
              </a:ext>
            </a:extLst>
          </p:cNvPr>
          <p:cNvPicPr>
            <a:picLocks noChangeAspect="1"/>
          </p:cNvPicPr>
          <p:nvPr/>
        </p:nvPicPr>
        <p:blipFill>
          <a:blip r:embed="rId4"/>
          <a:stretch>
            <a:fillRect/>
          </a:stretch>
        </p:blipFill>
        <p:spPr>
          <a:xfrm>
            <a:off x="668146" y="2518394"/>
            <a:ext cx="2015352" cy="2601210"/>
          </a:xfrm>
          <a:prstGeom prst="rect">
            <a:avLst/>
          </a:prstGeom>
        </p:spPr>
      </p:pic>
      <p:sp>
        <p:nvSpPr>
          <p:cNvPr id="5" name="Oval 4">
            <a:extLst>
              <a:ext uri="{FF2B5EF4-FFF2-40B4-BE49-F238E27FC236}">
                <a16:creationId xmlns:a16="http://schemas.microsoft.com/office/drawing/2014/main" id="{5857E135-1E9A-D34B-9E20-EBA7BE83CCDD}"/>
              </a:ext>
            </a:extLst>
          </p:cNvPr>
          <p:cNvSpPr/>
          <p:nvPr/>
        </p:nvSpPr>
        <p:spPr>
          <a:xfrm>
            <a:off x="1300479" y="2702558"/>
            <a:ext cx="308717" cy="1971041"/>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DC57EB7-AE0D-7543-ACAA-921963369807}"/>
              </a:ext>
            </a:extLst>
          </p:cNvPr>
          <p:cNvSpPr/>
          <p:nvPr/>
        </p:nvSpPr>
        <p:spPr>
          <a:xfrm>
            <a:off x="1932812" y="3078866"/>
            <a:ext cx="308717" cy="1711784"/>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38;p38">
            <a:extLst>
              <a:ext uri="{FF2B5EF4-FFF2-40B4-BE49-F238E27FC236}">
                <a16:creationId xmlns:a16="http://schemas.microsoft.com/office/drawing/2014/main" id="{935AA78C-F693-444D-B790-8BABF5E1E7D7}"/>
              </a:ext>
            </a:extLst>
          </p:cNvPr>
          <p:cNvSpPr txBox="1"/>
          <p:nvPr/>
        </p:nvSpPr>
        <p:spPr>
          <a:xfrm>
            <a:off x="3753896" y="2870172"/>
            <a:ext cx="4190325" cy="1920478"/>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There are few programs with good user average ratings but did not receive many votes from viewers</a:t>
            </a:r>
          </a:p>
          <a:p>
            <a:pPr lvl="0"/>
            <a:r>
              <a:rPr lang="en-SG" sz="1100" dirty="0">
                <a:solidFill>
                  <a:schemeClr val="dk1"/>
                </a:solidFill>
                <a:latin typeface="Roboto Condensed Light"/>
                <a:ea typeface="Roboto Condensed Light"/>
                <a:cs typeface="Roboto Condensed Light"/>
                <a:sym typeface="Roboto Condensed Light"/>
              </a:rPr>
              <a:t>1) Not many people watch it because they are simply unaware of the show. Show is not promoted / marketed well</a:t>
            </a:r>
          </a:p>
          <a:p>
            <a:pPr lvl="0"/>
            <a:r>
              <a:rPr lang="en-SG" sz="1100" dirty="0">
                <a:solidFill>
                  <a:schemeClr val="dk1"/>
                </a:solidFill>
                <a:latin typeface="Roboto Condensed Light"/>
                <a:ea typeface="Roboto Condensed Light"/>
                <a:cs typeface="Roboto Condensed Light"/>
                <a:sym typeface="Roboto Condensed Light"/>
              </a:rPr>
              <a:t>2) Show appeal only to a small set of viewers</a:t>
            </a:r>
          </a:p>
          <a:p>
            <a:pPr lvl="0"/>
            <a:r>
              <a:rPr lang="en-SG" sz="1100" dirty="0">
                <a:solidFill>
                  <a:schemeClr val="dk1"/>
                </a:solidFill>
                <a:latin typeface="Roboto Condensed Light"/>
                <a:ea typeface="Roboto Condensed Light"/>
                <a:cs typeface="Roboto Condensed Light"/>
                <a:sym typeface="Roboto Condensed Light"/>
              </a:rPr>
              <a:t>3) While it may be good, it might not create much of an impression or impact on viewers for them to make an effort to cast vote </a:t>
            </a:r>
            <a:endParaRPr lang="en" sz="1100" dirty="0">
              <a:solidFill>
                <a:schemeClr val="dk1"/>
              </a:solidFill>
              <a:latin typeface="Roboto Condensed Light"/>
              <a:ea typeface="Roboto Condensed Light"/>
              <a:cs typeface="Roboto Condensed Light"/>
              <a:sym typeface="Roboto Condensed Light"/>
            </a:endParaRPr>
          </a:p>
        </p:txBody>
      </p:sp>
      <p:sp>
        <p:nvSpPr>
          <p:cNvPr id="11" name="Google Shape;239;p38">
            <a:extLst>
              <a:ext uri="{FF2B5EF4-FFF2-40B4-BE49-F238E27FC236}">
                <a16:creationId xmlns:a16="http://schemas.microsoft.com/office/drawing/2014/main" id="{718E0241-EE53-364F-977A-BC238570D9F0}"/>
              </a:ext>
            </a:extLst>
          </p:cNvPr>
          <p:cNvSpPr txBox="1"/>
          <p:nvPr/>
        </p:nvSpPr>
        <p:spPr>
          <a:xfrm>
            <a:off x="3753896" y="2460482"/>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USER AVERAGE RATING</a:t>
            </a:r>
            <a:endParaRPr sz="2000" b="1" dirty="0">
              <a:solidFill>
                <a:schemeClr val="dk1"/>
              </a:solidFill>
              <a:latin typeface="Exo 2"/>
              <a:ea typeface="Exo 2"/>
              <a:cs typeface="Exo 2"/>
              <a:sym typeface="Exo 2"/>
            </a:endParaRPr>
          </a:p>
        </p:txBody>
      </p:sp>
      <p:sp>
        <p:nvSpPr>
          <p:cNvPr id="12" name="Oval 11">
            <a:extLst>
              <a:ext uri="{FF2B5EF4-FFF2-40B4-BE49-F238E27FC236}">
                <a16:creationId xmlns:a16="http://schemas.microsoft.com/office/drawing/2014/main" id="{41AFA87C-17B8-8542-9DD6-02E0ACD62039}"/>
              </a:ext>
            </a:extLst>
          </p:cNvPr>
          <p:cNvSpPr/>
          <p:nvPr/>
        </p:nvSpPr>
        <p:spPr>
          <a:xfrm>
            <a:off x="846021" y="142956"/>
            <a:ext cx="2231071" cy="191938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MEDIAN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682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7EA59163-3389-0548-B0C9-096ED06A65AB}"/>
              </a:ext>
            </a:extLst>
          </p:cNvPr>
          <p:cNvPicPr>
            <a:picLocks noChangeAspect="1"/>
          </p:cNvPicPr>
          <p:nvPr/>
        </p:nvPicPr>
        <p:blipFill>
          <a:blip r:embed="rId3"/>
          <a:stretch>
            <a:fillRect/>
          </a:stretch>
        </p:blipFill>
        <p:spPr>
          <a:xfrm>
            <a:off x="122705" y="1315196"/>
            <a:ext cx="3452792" cy="2023336"/>
          </a:xfrm>
          <a:prstGeom prst="rect">
            <a:avLst/>
          </a:prstGeom>
        </p:spPr>
      </p:pic>
      <p:pic>
        <p:nvPicPr>
          <p:cNvPr id="6" name="Picture 5">
            <a:extLst>
              <a:ext uri="{FF2B5EF4-FFF2-40B4-BE49-F238E27FC236}">
                <a16:creationId xmlns:a16="http://schemas.microsoft.com/office/drawing/2014/main" id="{77A94A9D-ADFB-C644-960C-D0C48D57B3C9}"/>
              </a:ext>
            </a:extLst>
          </p:cNvPr>
          <p:cNvPicPr>
            <a:picLocks noChangeAspect="1"/>
          </p:cNvPicPr>
          <p:nvPr/>
        </p:nvPicPr>
        <p:blipFill>
          <a:blip r:embed="rId4"/>
          <a:stretch>
            <a:fillRect/>
          </a:stretch>
        </p:blipFill>
        <p:spPr>
          <a:xfrm>
            <a:off x="3645369" y="1026097"/>
            <a:ext cx="5487711" cy="2601533"/>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240117" y="3936658"/>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240116" y="3469093"/>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72121A0F-C659-2F4E-B479-76192B718168}"/>
              </a:ext>
            </a:extLst>
          </p:cNvPr>
          <p:cNvPicPr>
            <a:picLocks noChangeAspect="1"/>
          </p:cNvPicPr>
          <p:nvPr/>
        </p:nvPicPr>
        <p:blipFill>
          <a:blip r:embed="rId3"/>
          <a:stretch>
            <a:fillRect/>
          </a:stretch>
        </p:blipFill>
        <p:spPr>
          <a:xfrm>
            <a:off x="147520" y="1299050"/>
            <a:ext cx="4302028" cy="1968022"/>
          </a:xfrm>
          <a:prstGeom prst="rect">
            <a:avLst/>
          </a:prstGeom>
        </p:spPr>
      </p:pic>
      <p:pic>
        <p:nvPicPr>
          <p:cNvPr id="3" name="Picture 2">
            <a:extLst>
              <a:ext uri="{FF2B5EF4-FFF2-40B4-BE49-F238E27FC236}">
                <a16:creationId xmlns:a16="http://schemas.microsoft.com/office/drawing/2014/main" id="{018B7C43-7B67-9F43-899E-0D10B903DDC6}"/>
              </a:ext>
            </a:extLst>
          </p:cNvPr>
          <p:cNvPicPr>
            <a:picLocks noChangeAspect="1"/>
          </p:cNvPicPr>
          <p:nvPr/>
        </p:nvPicPr>
        <p:blipFill>
          <a:blip r:embed="rId4"/>
          <a:stretch>
            <a:fillRect/>
          </a:stretch>
        </p:blipFill>
        <p:spPr>
          <a:xfrm>
            <a:off x="4572000" y="1208262"/>
            <a:ext cx="4507683" cy="2197776"/>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18747E23-D6C8-3F49-BFFE-177EE491DE48}"/>
              </a:ext>
            </a:extLst>
          </p:cNvPr>
          <p:cNvPicPr>
            <a:picLocks noChangeAspect="1"/>
          </p:cNvPicPr>
          <p:nvPr/>
        </p:nvPicPr>
        <p:blipFill>
          <a:blip r:embed="rId3"/>
          <a:stretch>
            <a:fillRect/>
          </a:stretch>
        </p:blipFill>
        <p:spPr>
          <a:xfrm>
            <a:off x="390405" y="1114975"/>
            <a:ext cx="4181595" cy="1915738"/>
          </a:xfrm>
          <a:prstGeom prst="rect">
            <a:avLst/>
          </a:prstGeom>
        </p:spPr>
      </p:pic>
      <p:pic>
        <p:nvPicPr>
          <p:cNvPr id="5" name="Picture 4">
            <a:extLst>
              <a:ext uri="{FF2B5EF4-FFF2-40B4-BE49-F238E27FC236}">
                <a16:creationId xmlns:a16="http://schemas.microsoft.com/office/drawing/2014/main" id="{48874184-68B7-F34E-8A65-ECFFDD4BB2ED}"/>
              </a:ext>
            </a:extLst>
          </p:cNvPr>
          <p:cNvPicPr>
            <a:picLocks noChangeAspect="1"/>
          </p:cNvPicPr>
          <p:nvPr/>
        </p:nvPicPr>
        <p:blipFill>
          <a:blip r:embed="rId4"/>
          <a:stretch>
            <a:fillRect/>
          </a:stretch>
        </p:blipFill>
        <p:spPr>
          <a:xfrm>
            <a:off x="4793630" y="1008102"/>
            <a:ext cx="4219584" cy="2022611"/>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DE88F7E4-7755-104E-B737-B70F3C43A022}"/>
              </a:ext>
            </a:extLst>
          </p:cNvPr>
          <p:cNvPicPr>
            <a:picLocks noChangeAspect="1"/>
          </p:cNvPicPr>
          <p:nvPr/>
        </p:nvPicPr>
        <p:blipFill>
          <a:blip r:embed="rId3"/>
          <a:stretch>
            <a:fillRect/>
          </a:stretch>
        </p:blipFill>
        <p:spPr>
          <a:xfrm>
            <a:off x="902825" y="2183860"/>
            <a:ext cx="4948016" cy="2777982"/>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94451" y="3501373"/>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94449" y="303380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C4BD363E-84AB-C24A-9604-A42BCE23C839}"/>
              </a:ext>
            </a:extLst>
          </p:cNvPr>
          <p:cNvPicPr>
            <a:picLocks noChangeAspect="1"/>
          </p:cNvPicPr>
          <p:nvPr/>
        </p:nvPicPr>
        <p:blipFill>
          <a:blip r:embed="rId3"/>
          <a:stretch>
            <a:fillRect/>
          </a:stretch>
        </p:blipFill>
        <p:spPr>
          <a:xfrm>
            <a:off x="110174" y="1211365"/>
            <a:ext cx="4055947" cy="1736510"/>
          </a:xfrm>
          <a:prstGeom prst="rect">
            <a:avLst/>
          </a:prstGeom>
        </p:spPr>
      </p:pic>
      <p:pic>
        <p:nvPicPr>
          <p:cNvPr id="5" name="Picture 4">
            <a:extLst>
              <a:ext uri="{FF2B5EF4-FFF2-40B4-BE49-F238E27FC236}">
                <a16:creationId xmlns:a16="http://schemas.microsoft.com/office/drawing/2014/main" id="{ABB3F7B8-5C63-5E45-BFE3-B99019C5183A}"/>
              </a:ext>
            </a:extLst>
          </p:cNvPr>
          <p:cNvPicPr>
            <a:picLocks noChangeAspect="1"/>
          </p:cNvPicPr>
          <p:nvPr/>
        </p:nvPicPr>
        <p:blipFill>
          <a:blip r:embed="rId4"/>
          <a:stretch>
            <a:fillRect/>
          </a:stretch>
        </p:blipFill>
        <p:spPr>
          <a:xfrm>
            <a:off x="4283077" y="874128"/>
            <a:ext cx="4748916" cy="237104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
        <p:nvSpPr>
          <p:cNvPr id="2" name="Oval 1">
            <a:extLst>
              <a:ext uri="{FF2B5EF4-FFF2-40B4-BE49-F238E27FC236}">
                <a16:creationId xmlns:a16="http://schemas.microsoft.com/office/drawing/2014/main" id="{C87B27F7-68F2-3243-853A-5DBA91C3D4D5}"/>
              </a:ext>
            </a:extLst>
          </p:cNvPr>
          <p:cNvSpPr/>
          <p:nvPr/>
        </p:nvSpPr>
        <p:spPr>
          <a:xfrm>
            <a:off x="104171" y="4134068"/>
            <a:ext cx="2627454" cy="58149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94C98D5-3B91-1248-8E1F-4EB6E5441B7B}"/>
              </a:ext>
            </a:extLst>
          </p:cNvPr>
          <p:cNvSpPr/>
          <p:nvPr/>
        </p:nvSpPr>
        <p:spPr>
          <a:xfrm>
            <a:off x="4676705" y="2453833"/>
            <a:ext cx="878858" cy="2199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233B457-C8C6-0F49-949B-ED838C093E4F}"/>
              </a:ext>
            </a:extLst>
          </p:cNvPr>
          <p:cNvSpPr/>
          <p:nvPr/>
        </p:nvSpPr>
        <p:spPr>
          <a:xfrm>
            <a:off x="2897963" y="893610"/>
            <a:ext cx="878858" cy="2199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a:t>
            </a:r>
            <a:r>
              <a:rPr lang="en-SG" sz="1100">
                <a:solidFill>
                  <a:schemeClr val="dk1"/>
                </a:solidFill>
                <a:latin typeface="Roboto Condensed Light"/>
                <a:ea typeface="Roboto Condensed Light"/>
                <a:cs typeface="Roboto Condensed Light"/>
                <a:sym typeface="Roboto Condensed Light"/>
              </a:rPr>
              <a:t>on these </a:t>
            </a:r>
            <a:r>
              <a:rPr lang="en-SG" sz="1100" dirty="0">
                <a:solidFill>
                  <a:schemeClr val="dk1"/>
                </a:solidFill>
                <a:latin typeface="Roboto Condensed Light"/>
                <a:ea typeface="Roboto Condensed Light"/>
                <a:cs typeface="Roboto Condensed Light"/>
                <a:sym typeface="Roboto Condensed Light"/>
              </a:rPr>
              <a:t>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a:t>
            </a:r>
            <a:r>
              <a:rPr lang="en" sz="2000" b="1">
                <a:solidFill>
                  <a:schemeClr val="dk1"/>
                </a:solidFill>
                <a:latin typeface="Exo 2"/>
                <a:ea typeface="Exo 2"/>
                <a:cs typeface="Exo 2"/>
                <a:sym typeface="Exo 2"/>
              </a:rPr>
              <a:t>CATEGORIES / </a:t>
            </a:r>
            <a:r>
              <a:rPr lang="en" sz="2000" b="1" dirty="0">
                <a:solidFill>
                  <a:schemeClr val="dk1"/>
                </a:solidFill>
                <a:latin typeface="Exo 2"/>
                <a:ea typeface="Exo 2"/>
                <a:cs typeface="Exo 2"/>
                <a:sym typeface="Exo 2"/>
              </a:rPr>
              <a:t>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38" name="Google Shape;238;p38"/>
          <p:cNvSpPr txBox="1"/>
          <p:nvPr/>
        </p:nvSpPr>
        <p:spPr>
          <a:xfrm>
            <a:off x="419784" y="10308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other streaming platforms only just started producing their own content and they are mostly US based.</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Even though, I have filtered off the high ratings shows with few votes, I can go again and study that dataset</a:t>
            </a:r>
          </a:p>
          <a:p>
            <a:pPr lvl="0"/>
            <a:r>
              <a:rPr lang="en-SG" sz="1100" dirty="0">
                <a:solidFill>
                  <a:schemeClr val="dk1"/>
                </a:solidFill>
                <a:latin typeface="Roboto Condensed Light"/>
                <a:ea typeface="Roboto Condensed Light"/>
                <a:cs typeface="Roboto Condensed Light"/>
                <a:sym typeface="Roboto Condensed Light"/>
              </a:rPr>
              <a:t>If I can have more data and determine that those shows are not given many votes </a:t>
            </a:r>
          </a:p>
          <a:p>
            <a:pPr lvl="0"/>
            <a:r>
              <a:rPr lang="en-SG" sz="1100" dirty="0">
                <a:solidFill>
                  <a:schemeClr val="dk1"/>
                </a:solidFill>
                <a:latin typeface="Roboto Condensed Light"/>
                <a:ea typeface="Roboto Condensed Light"/>
                <a:cs typeface="Roboto Condensed Light"/>
                <a:sym typeface="Roboto Condensed Light"/>
              </a:rPr>
              <a:t>because not many audience are aware of those shows, Netflix can choose to obtain license from those shows </a:t>
            </a:r>
          </a:p>
          <a:p>
            <a:pPr lvl="0"/>
            <a:r>
              <a:rPr lang="en-SG" sz="1100" dirty="0">
                <a:solidFill>
                  <a:schemeClr val="dk1"/>
                </a:solidFill>
                <a:latin typeface="Roboto Condensed Light"/>
                <a:ea typeface="Roboto Condensed Light"/>
                <a:cs typeface="Roboto Condensed Light"/>
                <a:sym typeface="Roboto Condensed Light"/>
              </a:rPr>
              <a:t>and promote them well in their platform as Netflix has a good recommendation engine built that can market </a:t>
            </a:r>
          </a:p>
          <a:p>
            <a:pPr lvl="0"/>
            <a:r>
              <a:rPr lang="en-SG" sz="1100" dirty="0">
                <a:solidFill>
                  <a:schemeClr val="dk1"/>
                </a:solidFill>
                <a:latin typeface="Roboto Condensed Light"/>
                <a:ea typeface="Roboto Condensed Light"/>
                <a:cs typeface="Roboto Condensed Light"/>
                <a:sym typeface="Roboto Condensed Light"/>
              </a:rPr>
              <a:t>these shows towards the right audience type</a:t>
            </a:r>
          </a:p>
          <a:p>
            <a:pPr lvl="0"/>
            <a:endParaRPr lang="en-SG" sz="1100" dirty="0">
              <a:solidFill>
                <a:schemeClr val="dk1"/>
              </a:solidFill>
              <a:latin typeface="Roboto Condensed Light"/>
              <a:ea typeface="Roboto Condensed Light"/>
              <a:cs typeface="Roboto Condensed Light"/>
              <a:sym typeface="Roboto Condensed Light"/>
            </a:endParaRPr>
          </a:p>
          <a:p>
            <a:pPr lvl="0"/>
            <a:endParaRPr lang="en" sz="11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p>
          <a:p>
            <a:pPr marL="0" lvl="0" indent="0">
              <a:buSzPts val="1100"/>
            </a:pPr>
            <a:r>
              <a:rPr lang="en-SG" dirty="0"/>
              <a:t>https://</a:t>
            </a:r>
            <a:r>
              <a:rPr lang="en-SG" dirty="0" err="1"/>
              <a:t>github.com</a:t>
            </a:r>
            <a:r>
              <a:rPr lang="en-SG" dirty="0"/>
              <a:t>/</a:t>
            </a:r>
            <a:r>
              <a:rPr lang="en-SG" dirty="0" err="1"/>
              <a:t>LiyanaRoslie</a:t>
            </a:r>
            <a:r>
              <a:rPr lang="en-SG" dirty="0"/>
              <a:t>/ds-</a:t>
            </a:r>
            <a:r>
              <a:rPr lang="en-SG" dirty="0" err="1"/>
              <a:t>netflix</a:t>
            </a:r>
            <a:r>
              <a:rPr lang="en-SG" dirty="0"/>
              <a:t>-</a:t>
            </a:r>
            <a:r>
              <a:rPr lang="en-SG" dirty="0" err="1"/>
              <a:t>eda</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viewers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content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 CORRELATION</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0622273F-5517-604D-9CEA-0DE7544DCDEF}"/>
              </a:ext>
            </a:extLst>
          </p:cNvPr>
          <p:cNvPicPr>
            <a:picLocks noChangeAspect="1"/>
          </p:cNvPicPr>
          <p:nvPr/>
        </p:nvPicPr>
        <p:blipFill>
          <a:blip r:embed="rId3"/>
          <a:stretch>
            <a:fillRect/>
          </a:stretch>
        </p:blipFill>
        <p:spPr>
          <a:xfrm>
            <a:off x="514926" y="2310836"/>
            <a:ext cx="3832809" cy="2634543"/>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2887</TotalTime>
  <Words>1027</Words>
  <Application>Microsoft Macintosh PowerPoint</Application>
  <PresentationFormat>On-screen Show (16:9)</PresentationFormat>
  <Paragraphs>123</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Squada One</vt:lpstr>
      <vt:lpstr>Roboto Condensed</vt:lpstr>
      <vt:lpstr>Fira Sans Extra Condensed Medium</vt:lpstr>
      <vt:lpstr>Roboto Condensed Light</vt:lpstr>
      <vt:lpstr>Exo 2</vt:lpstr>
      <vt:lpstr>Arial</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 CORRELATION</vt:lpstr>
      <vt:lpstr>INSIGHT 2: PERFORMANCE</vt:lpstr>
      <vt:lpstr>INSIGHT 3</vt:lpstr>
      <vt:lpstr>INSIGHT 4</vt:lpstr>
      <vt:lpstr>INSIGHT 5</vt:lpstr>
      <vt:lpstr>INSIGHT 6</vt:lpstr>
      <vt:lpstr>INSIGHT 7</vt:lpstr>
      <vt:lpstr>INSIGHT 8</vt:lpstr>
      <vt:lpstr>INSIGHT 9</vt:lpstr>
      <vt:lpstr>INSIGHT 9</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113</cp:revision>
  <dcterms:modified xsi:type="dcterms:W3CDTF">2021-03-03T01:08:30Z</dcterms:modified>
</cp:coreProperties>
</file>